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76" autoAdjust="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0C3123-2EF3-4938-8C2F-447A9225FCC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158190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0C3123-2EF3-4938-8C2F-447A9225FCC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3634767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0C3123-2EF3-4938-8C2F-447A9225FCC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6C45-0D9C-4991-BC73-4EAA67E5E66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4132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0C3123-2EF3-4938-8C2F-447A9225FCC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644852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0C3123-2EF3-4938-8C2F-447A9225FCC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6C45-0D9C-4991-BC73-4EAA67E5E66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253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0C3123-2EF3-4938-8C2F-447A9225FCC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613769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0C3123-2EF3-4938-8C2F-447A9225FCC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1972472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0C3123-2EF3-4938-8C2F-447A9225FCC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264670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0C3123-2EF3-4938-8C2F-447A9225FCC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97173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0C3123-2EF3-4938-8C2F-447A9225FCCF}"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304260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0C3123-2EF3-4938-8C2F-447A9225FCCF}"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187549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0C3123-2EF3-4938-8C2F-447A9225FCCF}"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339503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0C3123-2EF3-4938-8C2F-447A9225FCCF}"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19828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C3123-2EF3-4938-8C2F-447A9225FCCF}"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45780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0C3123-2EF3-4938-8C2F-447A9225FCCF}"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361992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0C3123-2EF3-4938-8C2F-447A9225FCCF}"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6C45-0D9C-4991-BC73-4EAA67E5E662}" type="slidenum">
              <a:rPr lang="en-US" smtClean="0"/>
              <a:t>‹#›</a:t>
            </a:fld>
            <a:endParaRPr lang="en-US"/>
          </a:p>
        </p:txBody>
      </p:sp>
    </p:spTree>
    <p:extLst>
      <p:ext uri="{BB962C8B-B14F-4D97-AF65-F5344CB8AC3E}">
        <p14:creationId xmlns:p14="http://schemas.microsoft.com/office/powerpoint/2010/main" val="400779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0C3123-2EF3-4938-8C2F-447A9225FCCF}" type="datetimeFigureOut">
              <a:rPr lang="en-US" smtClean="0"/>
              <a:t>8/16/2023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C406C45-0D9C-4991-BC73-4EAA67E5E662}" type="slidenum">
              <a:rPr lang="en-US" smtClean="0"/>
              <a:t>‹#›</a:t>
            </a:fld>
            <a:endParaRPr lang="en-US"/>
          </a:p>
        </p:txBody>
      </p:sp>
    </p:spTree>
    <p:extLst>
      <p:ext uri="{BB962C8B-B14F-4D97-AF65-F5344CB8AC3E}">
        <p14:creationId xmlns:p14="http://schemas.microsoft.com/office/powerpoint/2010/main" val="3090706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48641"/>
            <a:ext cx="9144000" cy="1425131"/>
          </a:xfrm>
          <a:noFill/>
        </p:spPr>
        <p:txBody>
          <a:bodyPr>
            <a:normAutofit fontScale="90000"/>
          </a:bodyPr>
          <a:lstStyle/>
          <a:p>
            <a:pPr algn="ctr">
              <a:lnSpc>
                <a:spcPct val="150000"/>
              </a:lnSpc>
            </a:pPr>
            <a:r>
              <a:rPr lang="en-US" sz="3200" u="sng" dirty="0">
                <a:solidFill>
                  <a:srgbClr val="002060"/>
                </a:solidFill>
              </a:rPr>
              <a:t>Advanced supporting structural </a:t>
            </a:r>
            <a:r>
              <a:rPr lang="en-US" sz="3200" dirty="0">
                <a:solidFill>
                  <a:srgbClr val="002060"/>
                </a:solidFill>
              </a:rPr>
              <a:t>systems</a:t>
            </a:r>
            <a:r>
              <a:rPr lang="en-US" sz="3200" u="sng" dirty="0">
                <a:solidFill>
                  <a:srgbClr val="002060"/>
                </a:solidFill>
              </a:rPr>
              <a:t> of RC buildings for resisting large seismic motions</a:t>
            </a:r>
          </a:p>
        </p:txBody>
      </p:sp>
    </p:spTree>
    <p:extLst>
      <p:ext uri="{BB962C8B-B14F-4D97-AF65-F5344CB8AC3E}">
        <p14:creationId xmlns:p14="http://schemas.microsoft.com/office/powerpoint/2010/main" val="336998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609599"/>
            <a:ext cx="10918921" cy="1487055"/>
          </a:xfrm>
        </p:spPr>
        <p:txBody>
          <a:bodyPr>
            <a:normAutofit fontScale="90000"/>
          </a:bodyPr>
          <a:lstStyle/>
          <a:p>
            <a:pPr algn="just"/>
            <a:r>
              <a:rPr lang="en-US" u="sng" dirty="0">
                <a:solidFill>
                  <a:srgbClr val="002060"/>
                </a:solidFill>
              </a:rPr>
              <a:t>Comparison between RC building without &amp; with supporting against earthquake have intensity 9.3 Richter (other supporting system – Third supporting system) </a:t>
            </a:r>
            <a:endParaRPr lang="en-US" u="sng" dirty="0"/>
          </a:p>
        </p:txBody>
      </p:sp>
      <p:pic>
        <p:nvPicPr>
          <p:cNvPr id="4" name="Content Placeholder 3"/>
          <p:cNvPicPr>
            <a:picLocks noGrp="1" noChangeAspect="1"/>
          </p:cNvPicPr>
          <p:nvPr>
            <p:ph idx="1"/>
          </p:nvPr>
        </p:nvPicPr>
        <p:blipFill>
          <a:blip r:embed="rId2"/>
          <a:stretch>
            <a:fillRect/>
          </a:stretch>
        </p:blipFill>
        <p:spPr>
          <a:xfrm>
            <a:off x="407169" y="2096655"/>
            <a:ext cx="6267301" cy="4761345"/>
          </a:xfrm>
          <a:prstGeom prst="rect">
            <a:avLst/>
          </a:prstGeom>
        </p:spPr>
      </p:pic>
      <p:sp>
        <p:nvSpPr>
          <p:cNvPr id="5" name="Rectangle 4"/>
          <p:cNvSpPr/>
          <p:nvPr/>
        </p:nvSpPr>
        <p:spPr>
          <a:xfrm>
            <a:off x="7128164" y="3679022"/>
            <a:ext cx="5022166" cy="400110"/>
          </a:xfrm>
          <a:prstGeom prst="rect">
            <a:avLst/>
          </a:prstGeom>
        </p:spPr>
        <p:txBody>
          <a:bodyPr wrap="square">
            <a:spAutoFit/>
          </a:bodyPr>
          <a:lstStyle/>
          <a:p>
            <a:r>
              <a:rPr lang="en-US" sz="2000" u="sng" dirty="0">
                <a:solidFill>
                  <a:srgbClr val="002060"/>
                </a:solidFill>
              </a:rPr>
              <a:t>Six floors RC building without supporting </a:t>
            </a:r>
            <a:endParaRPr lang="en-US" sz="2000" dirty="0"/>
          </a:p>
        </p:txBody>
      </p:sp>
    </p:spTree>
    <p:extLst>
      <p:ext uri="{BB962C8B-B14F-4D97-AF65-F5344CB8AC3E}">
        <p14:creationId xmlns:p14="http://schemas.microsoft.com/office/powerpoint/2010/main" val="410688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75508" y="23733"/>
            <a:ext cx="9060873" cy="6834267"/>
          </a:xfrm>
          <a:prstGeom prst="rect">
            <a:avLst/>
          </a:prstGeom>
        </p:spPr>
      </p:pic>
    </p:spTree>
    <p:extLst>
      <p:ext uri="{BB962C8B-B14F-4D97-AF65-F5344CB8AC3E}">
        <p14:creationId xmlns:p14="http://schemas.microsoft.com/office/powerpoint/2010/main" val="87800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99031" y="6218"/>
            <a:ext cx="9041260" cy="6851782"/>
          </a:xfrm>
          <a:prstGeom prst="rect">
            <a:avLst/>
          </a:prstGeom>
        </p:spPr>
      </p:pic>
    </p:spTree>
    <p:extLst>
      <p:ext uri="{BB962C8B-B14F-4D97-AF65-F5344CB8AC3E}">
        <p14:creationId xmlns:p14="http://schemas.microsoft.com/office/powerpoint/2010/main" val="197589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862" y="256309"/>
            <a:ext cx="10357812" cy="782782"/>
          </a:xfrm>
        </p:spPr>
        <p:txBody>
          <a:bodyPr/>
          <a:lstStyle/>
          <a:p>
            <a:r>
              <a:rPr lang="en-US" dirty="0">
                <a:solidFill>
                  <a:srgbClr val="002060"/>
                </a:solidFill>
              </a:rPr>
              <a:t>comparison were carried out for column sections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5666274"/>
              </p:ext>
            </p:extLst>
          </p:nvPr>
        </p:nvGraphicFramePr>
        <p:xfrm>
          <a:off x="531862" y="1216761"/>
          <a:ext cx="11292992" cy="5474983"/>
        </p:xfrm>
        <a:graphic>
          <a:graphicData uri="http://schemas.openxmlformats.org/drawingml/2006/table">
            <a:tbl>
              <a:tblPr firstRow="1" firstCol="1" bandRow="1"/>
              <a:tblGrid>
                <a:gridCol w="3001986">
                  <a:extLst>
                    <a:ext uri="{9D8B030D-6E8A-4147-A177-3AD203B41FA5}">
                      <a16:colId xmlns:a16="http://schemas.microsoft.com/office/drawing/2014/main" val="2543165569"/>
                    </a:ext>
                  </a:extLst>
                </a:gridCol>
                <a:gridCol w="1657798">
                  <a:extLst>
                    <a:ext uri="{9D8B030D-6E8A-4147-A177-3AD203B41FA5}">
                      <a16:colId xmlns:a16="http://schemas.microsoft.com/office/drawing/2014/main" val="1279540580"/>
                    </a:ext>
                  </a:extLst>
                </a:gridCol>
                <a:gridCol w="1657798">
                  <a:extLst>
                    <a:ext uri="{9D8B030D-6E8A-4147-A177-3AD203B41FA5}">
                      <a16:colId xmlns:a16="http://schemas.microsoft.com/office/drawing/2014/main" val="2692745683"/>
                    </a:ext>
                  </a:extLst>
                </a:gridCol>
                <a:gridCol w="1658806">
                  <a:extLst>
                    <a:ext uri="{9D8B030D-6E8A-4147-A177-3AD203B41FA5}">
                      <a16:colId xmlns:a16="http://schemas.microsoft.com/office/drawing/2014/main" val="54524503"/>
                    </a:ext>
                  </a:extLst>
                </a:gridCol>
                <a:gridCol w="1657798">
                  <a:extLst>
                    <a:ext uri="{9D8B030D-6E8A-4147-A177-3AD203B41FA5}">
                      <a16:colId xmlns:a16="http://schemas.microsoft.com/office/drawing/2014/main" val="3032443146"/>
                    </a:ext>
                  </a:extLst>
                </a:gridCol>
                <a:gridCol w="1658806">
                  <a:extLst>
                    <a:ext uri="{9D8B030D-6E8A-4147-A177-3AD203B41FA5}">
                      <a16:colId xmlns:a16="http://schemas.microsoft.com/office/drawing/2014/main" val="2595948743"/>
                    </a:ext>
                  </a:extLst>
                </a:gridCol>
              </a:tblGrid>
              <a:tr h="1625987">
                <a:tc>
                  <a:txBody>
                    <a:bodyPr/>
                    <a:lstStyle/>
                    <a:p>
                      <a:pPr algn="ctr">
                        <a:lnSpc>
                          <a:spcPct val="107000"/>
                        </a:lnSpc>
                        <a:spcAft>
                          <a:spcPts val="0"/>
                        </a:spcAft>
                      </a:pPr>
                      <a:r>
                        <a:rPr lang="en-US" sz="2000" b="1" dirty="0">
                          <a:effectLst/>
                          <a:latin typeface="+mj-lt"/>
                          <a:ea typeface="Calibri" panose="020F0502020204030204" pitchFamily="34" charset="0"/>
                          <a:cs typeface="Times New Roman" panose="02020603050405020304" pitchFamily="18" charset="0"/>
                        </a:rPr>
                        <a:t>Straining actions</a:t>
                      </a:r>
                    </a:p>
                    <a:p>
                      <a:pPr algn="ctr">
                        <a:lnSpc>
                          <a:spcPct val="107000"/>
                        </a:lnSpc>
                        <a:spcAft>
                          <a:spcPts val="0"/>
                        </a:spcAft>
                      </a:pPr>
                      <a:r>
                        <a:rPr lang="en-US" sz="2000" b="1" dirty="0">
                          <a:effectLst/>
                          <a:latin typeface="+mj-lt"/>
                          <a:ea typeface="Calibri" panose="020F0502020204030204" pitchFamily="34" charset="0"/>
                          <a:cs typeface="Times New Roman" panose="02020603050405020304" pitchFamily="18" charset="0"/>
                        </a:rPr>
                        <a:t>( Drift &amp; Moments) of columns</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0"/>
                        </a:spcAft>
                      </a:pPr>
                      <a:r>
                        <a:rPr lang="en-US" sz="2000" b="1" dirty="0">
                          <a:effectLst/>
                          <a:latin typeface="+mj-lt"/>
                          <a:ea typeface="Calibri" panose="020F0502020204030204" pitchFamily="34" charset="0"/>
                          <a:cs typeface="Times New Roman" panose="02020603050405020304" pitchFamily="18" charset="0"/>
                        </a:rPr>
                        <a:t>Drift in Dir. X (cm)</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0"/>
                        </a:spcAft>
                      </a:pPr>
                      <a:r>
                        <a:rPr lang="en-US" sz="2000" b="1" dirty="0">
                          <a:effectLst/>
                          <a:latin typeface="+mj-lt"/>
                          <a:ea typeface="Calibri" panose="020F0502020204030204" pitchFamily="34" charset="0"/>
                          <a:cs typeface="Times New Roman" panose="02020603050405020304" pitchFamily="18" charset="0"/>
                        </a:rPr>
                        <a:t>Drift in Dir. Z (cm)</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0"/>
                        </a:spcAft>
                      </a:pPr>
                      <a:r>
                        <a:rPr lang="en-US" sz="2000" b="1" dirty="0">
                          <a:effectLst/>
                          <a:latin typeface="+mj-lt"/>
                          <a:ea typeface="Calibri" panose="020F0502020204030204" pitchFamily="34" charset="0"/>
                          <a:cs typeface="Times New Roman" panose="02020603050405020304" pitchFamily="18" charset="0"/>
                        </a:rPr>
                        <a:t>Moment in X – Dir. </a:t>
                      </a:r>
                      <a:r>
                        <a:rPr lang="en-US" sz="2000" b="1" dirty="0" err="1">
                          <a:effectLst/>
                          <a:latin typeface="+mj-lt"/>
                          <a:ea typeface="Calibri" panose="020F0502020204030204" pitchFamily="34" charset="0"/>
                          <a:cs typeface="Times New Roman" panose="02020603050405020304" pitchFamily="18" charset="0"/>
                        </a:rPr>
                        <a:t>Mx</a:t>
                      </a:r>
                      <a:r>
                        <a:rPr lang="en-US" sz="2000" b="1" dirty="0">
                          <a:effectLst/>
                          <a:latin typeface="+mj-lt"/>
                          <a:ea typeface="Calibri" panose="020F0502020204030204" pitchFamily="34" charset="0"/>
                          <a:cs typeface="Times New Roman" panose="02020603050405020304" pitchFamily="18" charset="0"/>
                        </a:rPr>
                        <a:t> (</a:t>
                      </a:r>
                      <a:r>
                        <a:rPr lang="en-US" sz="2000" b="1" dirty="0" err="1">
                          <a:effectLst/>
                          <a:latin typeface="+mj-lt"/>
                          <a:ea typeface="Calibri" panose="020F0502020204030204" pitchFamily="34" charset="0"/>
                          <a:cs typeface="Times New Roman" panose="02020603050405020304" pitchFamily="18" charset="0"/>
                        </a:rPr>
                        <a:t>t.m</a:t>
                      </a:r>
                      <a:r>
                        <a:rPr lang="en-US" sz="2000" b="1" dirty="0">
                          <a:effectLst/>
                          <a:latin typeface="+mj-lt"/>
                          <a:ea typeface="Calibri" panose="020F0502020204030204" pitchFamily="34" charset="0"/>
                          <a:cs typeface="Times New Roman" panose="02020603050405020304" pitchFamily="18" charset="0"/>
                        </a:rPr>
                        <a:t>)</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Moment in Z – Dir. </a:t>
                      </a:r>
                    </a:p>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Mz (t.m)</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Average</a:t>
                      </a:r>
                    </a:p>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Reduction factor R (%)</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867822325"/>
                  </a:ext>
                </a:extLst>
              </a:tr>
              <a:tr h="962249">
                <a:tc>
                  <a:txBody>
                    <a:bodyPr/>
                    <a:lstStyle/>
                    <a:p>
                      <a:pPr algn="ctr">
                        <a:lnSpc>
                          <a:spcPct val="107000"/>
                        </a:lnSpc>
                        <a:spcAft>
                          <a:spcPts val="0"/>
                        </a:spcAft>
                      </a:pPr>
                      <a:r>
                        <a:rPr lang="en-US" sz="2000" b="1" u="sng">
                          <a:effectLst/>
                          <a:latin typeface="+mj-lt"/>
                          <a:ea typeface="Calibri" panose="020F0502020204030204" pitchFamily="34" charset="0"/>
                          <a:cs typeface="Times New Roman" panose="02020603050405020304" pitchFamily="18" charset="0"/>
                        </a:rPr>
                        <a:t>External Column</a:t>
                      </a:r>
                      <a:r>
                        <a:rPr lang="en-US" sz="2000" b="1">
                          <a:effectLst/>
                          <a:latin typeface="+mj-lt"/>
                          <a:ea typeface="Calibri" panose="020F0502020204030204" pitchFamily="34" charset="0"/>
                          <a:cs typeface="Times New Roman" panose="02020603050405020304" pitchFamily="18" charset="0"/>
                        </a:rPr>
                        <a:t> (Without supporting)</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US" sz="2000" b="1" dirty="0">
                          <a:effectLst/>
                          <a:latin typeface="+mj-lt"/>
                          <a:ea typeface="Calibri" panose="020F0502020204030204" pitchFamily="34" charset="0"/>
                          <a:cs typeface="Times New Roman" panose="02020603050405020304" pitchFamily="18" charset="0"/>
                        </a:rPr>
                        <a:t>-</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mj-lt"/>
                          <a:ea typeface="Calibri" panose="020F0502020204030204" pitchFamily="34" charset="0"/>
                          <a:cs typeface="Times New Roman" panose="02020603050405020304" pitchFamily="18" charset="0"/>
                        </a:rPr>
                        <a:t>12.74</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mj-lt"/>
                          <a:ea typeface="Calibri" panose="020F0502020204030204" pitchFamily="34" charset="0"/>
                          <a:cs typeface="Times New Roman" panose="02020603050405020304" pitchFamily="18" charset="0"/>
                        </a:rPr>
                        <a:t>8.5</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mj-lt"/>
                          <a:ea typeface="Calibri" panose="020F0502020204030204" pitchFamily="34" charset="0"/>
                          <a:cs typeface="Times New Roman" panose="02020603050405020304" pitchFamily="18" charset="0"/>
                        </a:rPr>
                        <a:t>59</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956614994"/>
                  </a:ext>
                </a:extLst>
              </a:tr>
              <a:tr h="962249">
                <a:tc>
                  <a:txBody>
                    <a:bodyPr/>
                    <a:lstStyle/>
                    <a:p>
                      <a:pPr algn="ctr">
                        <a:lnSpc>
                          <a:spcPct val="107000"/>
                        </a:lnSpc>
                        <a:spcAft>
                          <a:spcPts val="0"/>
                        </a:spcAft>
                      </a:pPr>
                      <a:r>
                        <a:rPr lang="en-US" sz="2000" b="1" u="sng">
                          <a:effectLst/>
                          <a:latin typeface="+mj-lt"/>
                          <a:ea typeface="Calibri" panose="020F0502020204030204" pitchFamily="34" charset="0"/>
                          <a:cs typeface="Times New Roman" panose="02020603050405020304" pitchFamily="18" charset="0"/>
                        </a:rPr>
                        <a:t>External Column</a:t>
                      </a:r>
                      <a:r>
                        <a:rPr lang="en-US" sz="2000" b="1">
                          <a:effectLst/>
                          <a:latin typeface="+mj-lt"/>
                          <a:ea typeface="Calibri" panose="020F0502020204030204" pitchFamily="34" charset="0"/>
                          <a:cs typeface="Times New Roman" panose="02020603050405020304" pitchFamily="18" charset="0"/>
                        </a:rPr>
                        <a:t> (With supporting)</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6</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2.9</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mj-lt"/>
                          <a:ea typeface="Calibri" panose="020F0502020204030204" pitchFamily="34" charset="0"/>
                          <a:cs typeface="Times New Roman" panose="02020603050405020304" pitchFamily="18" charset="0"/>
                        </a:rPr>
                        <a:t>59</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783719156"/>
                  </a:ext>
                </a:extLst>
              </a:tr>
              <a:tr h="962249">
                <a:tc>
                  <a:txBody>
                    <a:bodyPr/>
                    <a:lstStyle/>
                    <a:p>
                      <a:pPr algn="ctr">
                        <a:lnSpc>
                          <a:spcPct val="107000"/>
                        </a:lnSpc>
                        <a:spcAft>
                          <a:spcPts val="0"/>
                        </a:spcAft>
                      </a:pPr>
                      <a:r>
                        <a:rPr lang="en-US" sz="2000" b="1" u="sng">
                          <a:effectLst/>
                          <a:latin typeface="+mj-lt"/>
                          <a:ea typeface="Calibri" panose="020F0502020204030204" pitchFamily="34" charset="0"/>
                          <a:cs typeface="Times New Roman" panose="02020603050405020304" pitchFamily="18" charset="0"/>
                        </a:rPr>
                        <a:t>Internal Column</a:t>
                      </a:r>
                      <a:r>
                        <a:rPr lang="en-US" sz="2000" b="1">
                          <a:effectLst/>
                          <a:latin typeface="+mj-lt"/>
                          <a:ea typeface="Calibri" panose="020F0502020204030204" pitchFamily="34" charset="0"/>
                          <a:cs typeface="Times New Roman" panose="02020603050405020304" pitchFamily="18" charset="0"/>
                        </a:rPr>
                        <a:t> (Without supporting)</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51</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40.7</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12.7</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8.5</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mj-lt"/>
                          <a:ea typeface="Calibri" panose="020F0502020204030204" pitchFamily="34" charset="0"/>
                          <a:cs typeface="Times New Roman" panose="02020603050405020304" pitchFamily="18" charset="0"/>
                        </a:rPr>
                        <a:t>40.3</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042843129"/>
                  </a:ext>
                </a:extLst>
              </a:tr>
              <a:tr h="962249">
                <a:tc>
                  <a:txBody>
                    <a:bodyPr/>
                    <a:lstStyle/>
                    <a:p>
                      <a:pPr algn="ctr">
                        <a:lnSpc>
                          <a:spcPct val="107000"/>
                        </a:lnSpc>
                        <a:spcAft>
                          <a:spcPts val="0"/>
                        </a:spcAft>
                      </a:pPr>
                      <a:r>
                        <a:rPr lang="en-US" sz="2000" b="1" u="sng">
                          <a:effectLst/>
                          <a:latin typeface="+mj-lt"/>
                          <a:ea typeface="Calibri" panose="020F0502020204030204" pitchFamily="34" charset="0"/>
                          <a:cs typeface="Times New Roman" panose="02020603050405020304" pitchFamily="18" charset="0"/>
                        </a:rPr>
                        <a:t>Internal Column</a:t>
                      </a:r>
                      <a:r>
                        <a:rPr lang="en-US" sz="2000" b="1">
                          <a:effectLst/>
                          <a:latin typeface="+mj-lt"/>
                          <a:ea typeface="Calibri" panose="020F0502020204030204" pitchFamily="34" charset="0"/>
                          <a:cs typeface="Times New Roman" panose="02020603050405020304" pitchFamily="18" charset="0"/>
                        </a:rPr>
                        <a:t> (With supporting)</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7</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0.3</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0.3</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mj-lt"/>
                          <a:ea typeface="Calibri" panose="020F0502020204030204" pitchFamily="34" charset="0"/>
                          <a:cs typeface="Times New Roman" panose="02020603050405020304" pitchFamily="18" charset="0"/>
                        </a:rPr>
                        <a:t>5.3</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mj-lt"/>
                          <a:ea typeface="Calibri" panose="020F0502020204030204" pitchFamily="34" charset="0"/>
                          <a:cs typeface="Times New Roman" panose="02020603050405020304" pitchFamily="18" charset="0"/>
                        </a:rPr>
                        <a:t>80</a:t>
                      </a: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334701866"/>
                  </a:ext>
                </a:extLst>
              </a:tr>
            </a:tbl>
          </a:graphicData>
        </a:graphic>
      </p:graphicFrame>
    </p:spTree>
    <p:extLst>
      <p:ext uri="{BB962C8B-B14F-4D97-AF65-F5344CB8AC3E}">
        <p14:creationId xmlns:p14="http://schemas.microsoft.com/office/powerpoint/2010/main" val="368700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453" y="1861624"/>
            <a:ext cx="11181731" cy="3385626"/>
          </a:xfrm>
          <a:blipFill>
            <a:blip r:embed="rId2"/>
            <a:tile tx="0" ty="0" sx="100000" sy="100000" flip="none" algn="tl"/>
          </a:blipFill>
        </p:spPr>
        <p:txBody>
          <a:bodyPr>
            <a:normAutofit/>
          </a:bodyPr>
          <a:lstStyle/>
          <a:p>
            <a:pPr algn="ctr">
              <a:lnSpc>
                <a:spcPct val="150000"/>
              </a:lnSpc>
            </a:pPr>
            <a:r>
              <a:rPr lang="en-US" sz="2800" dirty="0">
                <a:solidFill>
                  <a:schemeClr val="tx1"/>
                </a:solidFill>
              </a:rPr>
              <a:t>From the previous presentation of the different supporting structural systems and also its results under seismic actions (7.6, 8.6, 9.3 Richter) it should be recommended to start directly in executing these supporting for the buildings that are at risk  in order to protect them against earthquakes.   </a:t>
            </a:r>
          </a:p>
        </p:txBody>
      </p:sp>
    </p:spTree>
    <p:extLst>
      <p:ext uri="{BB962C8B-B14F-4D97-AF65-F5344CB8AC3E}">
        <p14:creationId xmlns:p14="http://schemas.microsoft.com/office/powerpoint/2010/main" val="157896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9D0855-79CE-64D3-DA8A-2E7E918532D1}"/>
              </a:ext>
            </a:extLst>
          </p:cNvPr>
          <p:cNvSpPr>
            <a:spLocks noGrp="1"/>
          </p:cNvSpPr>
          <p:nvPr>
            <p:ph type="ctrTitle"/>
          </p:nvPr>
        </p:nvSpPr>
        <p:spPr>
          <a:xfrm>
            <a:off x="1538752" y="4372966"/>
            <a:ext cx="8732403" cy="1562976"/>
          </a:xfrm>
        </p:spPr>
        <p:txBody>
          <a:bodyPr/>
          <a:lstStyle/>
          <a:p>
            <a:pPr algn="l"/>
            <a:br>
              <a:rPr lang="ar-EG" sz="2000" dirty="0">
                <a:solidFill>
                  <a:srgbClr val="C00000"/>
                </a:solidFill>
              </a:rPr>
            </a:br>
            <a:r>
              <a:rPr lang="en-US" sz="2000" dirty="0">
                <a:solidFill>
                  <a:srgbClr val="C00000"/>
                </a:solidFill>
              </a:rPr>
              <a:t>The work of construction accounts ( program</a:t>
            </a:r>
            <a:r>
              <a:rPr lang="ar-EG" sz="2000" dirty="0">
                <a:solidFill>
                  <a:srgbClr val="C00000"/>
                </a:solidFill>
              </a:rPr>
              <a:t> </a:t>
            </a:r>
            <a:r>
              <a:rPr lang="en-US" sz="2000" dirty="0" err="1">
                <a:solidFill>
                  <a:srgbClr val="C00000"/>
                </a:solidFill>
              </a:rPr>
              <a:t>Anasys</a:t>
            </a:r>
            <a:r>
              <a:rPr lang="en-US" sz="2000" dirty="0">
                <a:solidFill>
                  <a:srgbClr val="C00000"/>
                </a:solidFill>
              </a:rPr>
              <a:t> )</a:t>
            </a:r>
            <a:br>
              <a:rPr lang="ar-EG" sz="2000" dirty="0">
                <a:solidFill>
                  <a:srgbClr val="C00000"/>
                </a:solidFill>
              </a:rPr>
            </a:br>
            <a:br>
              <a:rPr lang="ar-EG" sz="2000" dirty="0">
                <a:solidFill>
                  <a:srgbClr val="C00000"/>
                </a:solidFill>
              </a:rPr>
            </a:br>
            <a:r>
              <a:rPr lang="en-US" sz="2000" dirty="0">
                <a:solidFill>
                  <a:srgbClr val="C00000"/>
                </a:solidFill>
              </a:rPr>
              <a:t>A group of university professors and specialists in earthquake research</a:t>
            </a:r>
            <a:br>
              <a:rPr lang="ar-EG" sz="2000" dirty="0">
                <a:solidFill>
                  <a:srgbClr val="C00000"/>
                </a:solidFill>
              </a:rPr>
            </a:br>
            <a:br>
              <a:rPr lang="ar-EG" sz="2000" dirty="0">
                <a:solidFill>
                  <a:srgbClr val="C00000"/>
                </a:solidFill>
              </a:rPr>
            </a:br>
            <a:endParaRPr lang="en-US" sz="2000" dirty="0">
              <a:solidFill>
                <a:srgbClr val="C00000"/>
              </a:solidFill>
            </a:endParaRPr>
          </a:p>
        </p:txBody>
      </p:sp>
      <p:sp>
        <p:nvSpPr>
          <p:cNvPr id="6" name="Title 3">
            <a:extLst>
              <a:ext uri="{FF2B5EF4-FFF2-40B4-BE49-F238E27FC236}">
                <a16:creationId xmlns:a16="http://schemas.microsoft.com/office/drawing/2014/main" id="{FCC32654-E169-DD24-C233-AD0390F5197C}"/>
              </a:ext>
            </a:extLst>
          </p:cNvPr>
          <p:cNvSpPr txBox="1">
            <a:spLocks/>
          </p:cNvSpPr>
          <p:nvPr/>
        </p:nvSpPr>
        <p:spPr>
          <a:xfrm>
            <a:off x="1488959" y="244444"/>
            <a:ext cx="3943120" cy="654276"/>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dirty="0">
                <a:solidFill>
                  <a:schemeClr val="tx1"/>
                </a:solidFill>
              </a:rPr>
              <a:t>Presented By </a:t>
            </a:r>
            <a:endParaRPr lang="en-US" sz="2000" b="1" dirty="0">
              <a:solidFill>
                <a:schemeClr val="tx1"/>
              </a:solidFill>
            </a:endParaRPr>
          </a:p>
        </p:txBody>
      </p:sp>
      <p:sp>
        <p:nvSpPr>
          <p:cNvPr id="9" name="TextBox 8">
            <a:extLst>
              <a:ext uri="{FF2B5EF4-FFF2-40B4-BE49-F238E27FC236}">
                <a16:creationId xmlns:a16="http://schemas.microsoft.com/office/drawing/2014/main" id="{DF9D5AE1-1814-0C08-CC7C-8E3DF5BE6596}"/>
              </a:ext>
            </a:extLst>
          </p:cNvPr>
          <p:cNvSpPr txBox="1"/>
          <p:nvPr/>
        </p:nvSpPr>
        <p:spPr>
          <a:xfrm>
            <a:off x="1538752" y="1223151"/>
            <a:ext cx="8632816" cy="1261884"/>
          </a:xfrm>
          <a:prstGeom prst="rect">
            <a:avLst/>
          </a:prstGeom>
          <a:noFill/>
        </p:spPr>
        <p:txBody>
          <a:bodyPr wrap="square">
            <a:spAutoFit/>
          </a:bodyPr>
          <a:lstStyle/>
          <a:p>
            <a:r>
              <a:rPr lang="en-US" sz="2400" dirty="0"/>
              <a:t>The design idea of ​​the reinforcement method.</a:t>
            </a:r>
            <a:endParaRPr lang="ar-EG" sz="2400" dirty="0"/>
          </a:p>
          <a:p>
            <a:r>
              <a:rPr lang="en-US" sz="2400" dirty="0">
                <a:solidFill>
                  <a:srgbClr val="C00000"/>
                </a:solidFill>
              </a:rPr>
              <a:t>Consultant Engineer </a:t>
            </a:r>
          </a:p>
          <a:p>
            <a:r>
              <a:rPr lang="en-US" sz="2800" dirty="0">
                <a:solidFill>
                  <a:srgbClr val="C00000"/>
                </a:solidFill>
              </a:rPr>
              <a:t>ARC /  Mohamed Abdel </a:t>
            </a:r>
            <a:r>
              <a:rPr lang="en-US" sz="2800" dirty="0" err="1">
                <a:solidFill>
                  <a:srgbClr val="C00000"/>
                </a:solidFill>
              </a:rPr>
              <a:t>Moneim</a:t>
            </a:r>
            <a:r>
              <a:rPr lang="en-US" sz="2800" dirty="0">
                <a:solidFill>
                  <a:srgbClr val="C00000"/>
                </a:solidFill>
              </a:rPr>
              <a:t> Mohamed</a:t>
            </a:r>
          </a:p>
        </p:txBody>
      </p:sp>
    </p:spTree>
    <p:extLst>
      <p:ext uri="{BB962C8B-B14F-4D97-AF65-F5344CB8AC3E}">
        <p14:creationId xmlns:p14="http://schemas.microsoft.com/office/powerpoint/2010/main" val="18868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alpha val="0"/>
          </a:schemeClr>
        </a:solidFill>
        <a:effectLst/>
      </p:bgPr>
    </p:bg>
    <p:spTree>
      <p:nvGrpSpPr>
        <p:cNvPr id="1" name=""/>
        <p:cNvGrpSpPr/>
        <p:nvPr/>
      </p:nvGrpSpPr>
      <p:grpSpPr>
        <a:xfrm>
          <a:off x="0" y="0"/>
          <a:ext cx="0" cy="0"/>
          <a:chOff x="0" y="0"/>
          <a:chExt cx="0" cy="0"/>
        </a:xfrm>
      </p:grpSpPr>
      <p:sp>
        <p:nvSpPr>
          <p:cNvPr id="2" name="Rectangle 1"/>
          <p:cNvSpPr/>
          <p:nvPr/>
        </p:nvSpPr>
        <p:spPr>
          <a:xfrm>
            <a:off x="295422" y="102053"/>
            <a:ext cx="11591778" cy="5632311"/>
          </a:xfrm>
          <a:prstGeom prst="rect">
            <a:avLst/>
          </a:prstGeom>
        </p:spPr>
        <p:txBody>
          <a:bodyPr wrap="square">
            <a:spAutoFit/>
          </a:bodyPr>
          <a:lstStyle/>
          <a:p>
            <a:pPr algn="just">
              <a:lnSpc>
                <a:spcPct val="150000"/>
              </a:lnSpc>
              <a:spcAft>
                <a:spcPts val="0"/>
              </a:spcAft>
              <a:tabLst>
                <a:tab pos="228600" algn="l"/>
                <a:tab pos="457200" algn="l"/>
              </a:tabLst>
            </a:pPr>
            <a:r>
              <a:rPr lang="en-GB" sz="2000" dirty="0">
                <a:latin typeface="Times New Roman" panose="02020603050405020304" pitchFamily="18" charset="0"/>
                <a:ea typeface="Times New Roman" panose="02020603050405020304" pitchFamily="18" charset="0"/>
              </a:rPr>
              <a:t>After the major seismic event which occurred in Turkey (2023), An effective and advanced approach to mitigate the destructive effects of earthquakes was discovered using the proper enforcement of the knowledge that is currently available for designing, constructing, and maintaining new earthquake-resistant structures and upgrading existing seismically hazardous structures. </a:t>
            </a:r>
          </a:p>
          <a:p>
            <a:pPr algn="just">
              <a:lnSpc>
                <a:spcPct val="150000"/>
              </a:lnSpc>
              <a:spcAft>
                <a:spcPts val="0"/>
              </a:spcAft>
              <a:tabLst>
                <a:tab pos="228600" algn="l"/>
                <a:tab pos="457200" algn="l"/>
              </a:tabLst>
            </a:pPr>
            <a:r>
              <a:rPr lang="en-GB" sz="2000" b="1" u="sng" dirty="0">
                <a:latin typeface="Times New Roman" panose="02020603050405020304" pitchFamily="18" charset="0"/>
                <a:ea typeface="Times New Roman" panose="02020603050405020304" pitchFamily="18" charset="0"/>
              </a:rPr>
              <a:t>Defining table for intensity of earthquakes (Acceleration of gravity = 9.81 m/sec</a:t>
            </a:r>
            <a:r>
              <a:rPr lang="en-GB" b="1" u="sng" dirty="0">
                <a:latin typeface="Times New Roman" panose="02020603050405020304" pitchFamily="18" charset="0"/>
                <a:ea typeface="Times New Roman" panose="02020603050405020304" pitchFamily="18" charset="0"/>
              </a:rPr>
              <a:t>2</a:t>
            </a:r>
            <a:r>
              <a:rPr lang="en-GB" sz="2000" b="1" u="sng" dirty="0">
                <a:latin typeface="Times New Roman" panose="02020603050405020304" pitchFamily="18" charset="0"/>
                <a:ea typeface="Times New Roman" panose="02020603050405020304" pitchFamily="18" charset="0"/>
              </a:rPr>
              <a:t>)</a:t>
            </a:r>
          </a:p>
          <a:p>
            <a:pPr algn="just">
              <a:lnSpc>
                <a:spcPct val="150000"/>
              </a:lnSpc>
              <a:spcAft>
                <a:spcPts val="0"/>
              </a:spcAft>
              <a:tabLst>
                <a:tab pos="228600" algn="l"/>
                <a:tab pos="457200" algn="l"/>
              </a:tabLst>
            </a:pPr>
            <a:endParaRPr lang="en-GB" sz="2000" dirty="0">
              <a:latin typeface="Times New Roman" panose="02020603050405020304" pitchFamily="18" charset="0"/>
              <a:ea typeface="Times New Roman" panose="02020603050405020304" pitchFamily="18" charset="0"/>
            </a:endParaRPr>
          </a:p>
          <a:p>
            <a:pPr algn="just">
              <a:lnSpc>
                <a:spcPct val="150000"/>
              </a:lnSpc>
              <a:spcAft>
                <a:spcPts val="0"/>
              </a:spcAft>
              <a:tabLst>
                <a:tab pos="228600" algn="l"/>
                <a:tab pos="457200" algn="l"/>
              </a:tabLst>
            </a:pPr>
            <a:endParaRPr lang="en-GB" sz="2000" dirty="0">
              <a:latin typeface="Times New Roman" panose="02020603050405020304" pitchFamily="18" charset="0"/>
              <a:ea typeface="Times New Roman" panose="02020603050405020304" pitchFamily="18" charset="0"/>
            </a:endParaRPr>
          </a:p>
          <a:p>
            <a:pPr algn="just">
              <a:lnSpc>
                <a:spcPct val="150000"/>
              </a:lnSpc>
              <a:spcAft>
                <a:spcPts val="0"/>
              </a:spcAft>
              <a:tabLst>
                <a:tab pos="228600" algn="l"/>
                <a:tab pos="457200" algn="l"/>
              </a:tabLst>
            </a:pPr>
            <a:endParaRPr lang="en-GB" sz="2000" dirty="0">
              <a:latin typeface="Times New Roman" panose="02020603050405020304" pitchFamily="18" charset="0"/>
              <a:ea typeface="Times New Roman" panose="02020603050405020304" pitchFamily="18" charset="0"/>
            </a:endParaRPr>
          </a:p>
          <a:p>
            <a:pPr algn="just">
              <a:lnSpc>
                <a:spcPct val="150000"/>
              </a:lnSpc>
              <a:spcAft>
                <a:spcPts val="0"/>
              </a:spcAft>
              <a:tabLst>
                <a:tab pos="228600" algn="l"/>
                <a:tab pos="457200" algn="l"/>
              </a:tabLst>
            </a:pPr>
            <a:endParaRPr lang="en-GB" sz="2000" dirty="0">
              <a:latin typeface="Times New Roman" panose="02020603050405020304" pitchFamily="18" charset="0"/>
              <a:ea typeface="Times New Roman" panose="02020603050405020304" pitchFamily="18" charset="0"/>
            </a:endParaRPr>
          </a:p>
          <a:p>
            <a:pPr algn="just">
              <a:lnSpc>
                <a:spcPct val="150000"/>
              </a:lnSpc>
              <a:spcAft>
                <a:spcPts val="0"/>
              </a:spcAft>
              <a:tabLst>
                <a:tab pos="228600" algn="l"/>
                <a:tab pos="457200" algn="l"/>
              </a:tabLst>
            </a:pPr>
            <a:endParaRPr lang="en-GB" sz="2000" dirty="0">
              <a:latin typeface="Times New Roman" panose="02020603050405020304" pitchFamily="18" charset="0"/>
              <a:ea typeface="Times New Roman" panose="02020603050405020304" pitchFamily="18" charset="0"/>
            </a:endParaRPr>
          </a:p>
          <a:p>
            <a:pPr algn="just">
              <a:lnSpc>
                <a:spcPct val="150000"/>
              </a:lnSpc>
              <a:spcAft>
                <a:spcPts val="0"/>
              </a:spcAft>
              <a:tabLst>
                <a:tab pos="228600" algn="l"/>
                <a:tab pos="457200" algn="l"/>
              </a:tabLst>
            </a:pPr>
            <a:endParaRPr lang="en-GB" sz="2000" dirty="0">
              <a:latin typeface="Times New Roman" panose="02020603050405020304" pitchFamily="18" charset="0"/>
              <a:ea typeface="Times New Roman" panose="02020603050405020304" pitchFamily="18" charset="0"/>
            </a:endParaRPr>
          </a:p>
          <a:p>
            <a:pPr algn="just">
              <a:lnSpc>
                <a:spcPct val="150000"/>
              </a:lnSpc>
              <a:spcAft>
                <a:spcPts val="0"/>
              </a:spcAft>
              <a:tabLst>
                <a:tab pos="228600" algn="l"/>
                <a:tab pos="457200" algn="l"/>
              </a:tabLst>
            </a:pPr>
            <a:endParaRPr lang="en-GB" sz="2000" dirty="0">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205358" y="2671685"/>
            <a:ext cx="11771906" cy="4601312"/>
          </a:xfrm>
          <a:prstGeom prst="rect">
            <a:avLst/>
          </a:prstGeom>
        </p:spPr>
      </p:pic>
    </p:spTree>
    <p:extLst>
      <p:ext uri="{BB962C8B-B14F-4D97-AF65-F5344CB8AC3E}">
        <p14:creationId xmlns:p14="http://schemas.microsoft.com/office/powerpoint/2010/main" val="334315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41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5400000">
            <a:off x="3086053" y="-1148668"/>
            <a:ext cx="5779010" cy="8076346"/>
          </a:xfrm>
          <a:prstGeom prst="rect">
            <a:avLst/>
          </a:prstGeom>
        </p:spPr>
      </p:pic>
      <p:sp>
        <p:nvSpPr>
          <p:cNvPr id="4" name="Rectangle 3"/>
          <p:cNvSpPr/>
          <p:nvPr/>
        </p:nvSpPr>
        <p:spPr>
          <a:xfrm>
            <a:off x="3169920" y="5974080"/>
            <a:ext cx="5596128" cy="42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Global seismic hazard map of the world</a:t>
            </a:r>
          </a:p>
        </p:txBody>
      </p:sp>
    </p:spTree>
    <p:extLst>
      <p:ext uri="{BB962C8B-B14F-4D97-AF65-F5344CB8AC3E}">
        <p14:creationId xmlns:p14="http://schemas.microsoft.com/office/powerpoint/2010/main" val="301280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914444" cy="1008185"/>
          </a:xfrm>
        </p:spPr>
        <p:txBody>
          <a:bodyPr>
            <a:normAutofit fontScale="90000"/>
          </a:bodyPr>
          <a:lstStyle/>
          <a:p>
            <a:pPr algn="just"/>
            <a:r>
              <a:rPr lang="en-US" sz="2800" u="sng" dirty="0">
                <a:solidFill>
                  <a:srgbClr val="002060"/>
                </a:solidFill>
              </a:rPr>
              <a:t>Comparison between RC building without &amp; with supporting against earthquake have intensity 7.6 Richter (first supporting system) </a:t>
            </a:r>
          </a:p>
        </p:txBody>
      </p:sp>
      <p:pic>
        <p:nvPicPr>
          <p:cNvPr id="4" name="Content Placeholder 3"/>
          <p:cNvPicPr>
            <a:picLocks noGrp="1" noChangeAspect="1"/>
          </p:cNvPicPr>
          <p:nvPr>
            <p:ph idx="1"/>
          </p:nvPr>
        </p:nvPicPr>
        <p:blipFill>
          <a:blip r:embed="rId2"/>
          <a:stretch>
            <a:fillRect/>
          </a:stretch>
        </p:blipFill>
        <p:spPr>
          <a:xfrm>
            <a:off x="677333" y="1794828"/>
            <a:ext cx="6256821" cy="4690378"/>
          </a:xfrm>
          <a:prstGeom prst="rect">
            <a:avLst/>
          </a:prstGeom>
        </p:spPr>
      </p:pic>
      <p:sp>
        <p:nvSpPr>
          <p:cNvPr id="5" name="Rectangle 4"/>
          <p:cNvSpPr/>
          <p:nvPr/>
        </p:nvSpPr>
        <p:spPr>
          <a:xfrm>
            <a:off x="7033846" y="3770685"/>
            <a:ext cx="5022166" cy="400110"/>
          </a:xfrm>
          <a:prstGeom prst="rect">
            <a:avLst/>
          </a:prstGeom>
        </p:spPr>
        <p:txBody>
          <a:bodyPr wrap="square">
            <a:spAutoFit/>
          </a:bodyPr>
          <a:lstStyle/>
          <a:p>
            <a:r>
              <a:rPr lang="en-US" sz="2000" u="sng" dirty="0">
                <a:solidFill>
                  <a:srgbClr val="002060"/>
                </a:solidFill>
              </a:rPr>
              <a:t>Six floors RC building without supporting </a:t>
            </a:r>
            <a:endParaRPr lang="en-US" sz="2000" dirty="0"/>
          </a:p>
        </p:txBody>
      </p:sp>
    </p:spTree>
    <p:extLst>
      <p:ext uri="{BB962C8B-B14F-4D97-AF65-F5344CB8AC3E}">
        <p14:creationId xmlns:p14="http://schemas.microsoft.com/office/powerpoint/2010/main" val="14633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3261" y="231080"/>
            <a:ext cx="8487218" cy="6377538"/>
          </a:xfrm>
          <a:prstGeom prst="rect">
            <a:avLst/>
          </a:prstGeom>
        </p:spPr>
      </p:pic>
      <p:sp>
        <p:nvSpPr>
          <p:cNvPr id="5" name="Rectangle 4"/>
          <p:cNvSpPr/>
          <p:nvPr/>
        </p:nvSpPr>
        <p:spPr>
          <a:xfrm>
            <a:off x="8887798" y="2711963"/>
            <a:ext cx="3040966" cy="707886"/>
          </a:xfrm>
          <a:prstGeom prst="rect">
            <a:avLst/>
          </a:prstGeom>
        </p:spPr>
        <p:txBody>
          <a:bodyPr wrap="square">
            <a:spAutoFit/>
          </a:bodyPr>
          <a:lstStyle/>
          <a:p>
            <a:r>
              <a:rPr lang="en-US" sz="2000" u="sng" dirty="0">
                <a:solidFill>
                  <a:srgbClr val="002060"/>
                </a:solidFill>
              </a:rPr>
              <a:t>Six floors RC building with supporting </a:t>
            </a:r>
            <a:endParaRPr lang="en-US" sz="2000" dirty="0"/>
          </a:p>
        </p:txBody>
      </p:sp>
    </p:spTree>
    <p:extLst>
      <p:ext uri="{BB962C8B-B14F-4D97-AF65-F5344CB8AC3E}">
        <p14:creationId xmlns:p14="http://schemas.microsoft.com/office/powerpoint/2010/main" val="91733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1"/>
            <a:ext cx="10835792" cy="1101436"/>
          </a:xfrm>
        </p:spPr>
        <p:txBody>
          <a:bodyPr>
            <a:normAutofit/>
          </a:bodyPr>
          <a:lstStyle/>
          <a:p>
            <a:pPr algn="just"/>
            <a:r>
              <a:rPr lang="en-US" sz="2800" dirty="0">
                <a:solidFill>
                  <a:srgbClr val="002060"/>
                </a:solidFill>
              </a:rPr>
              <a:t>The columns are the main support of the buildings therefore comparison were carried out for column sections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1098898"/>
              </p:ext>
            </p:extLst>
          </p:nvPr>
        </p:nvGraphicFramePr>
        <p:xfrm>
          <a:off x="677335" y="1036497"/>
          <a:ext cx="10835790" cy="5364367"/>
        </p:xfrm>
        <a:graphic>
          <a:graphicData uri="http://schemas.openxmlformats.org/drawingml/2006/table">
            <a:tbl>
              <a:tblPr firstRow="1" bandRow="1">
                <a:tableStyleId>{5C22544A-7EE6-4342-B048-85BDC9FD1C3A}</a:tableStyleId>
              </a:tblPr>
              <a:tblGrid>
                <a:gridCol w="2252901">
                  <a:extLst>
                    <a:ext uri="{9D8B030D-6E8A-4147-A177-3AD203B41FA5}">
                      <a16:colId xmlns:a16="http://schemas.microsoft.com/office/drawing/2014/main" val="379911312"/>
                    </a:ext>
                  </a:extLst>
                </a:gridCol>
                <a:gridCol w="1724891">
                  <a:extLst>
                    <a:ext uri="{9D8B030D-6E8A-4147-A177-3AD203B41FA5}">
                      <a16:colId xmlns:a16="http://schemas.microsoft.com/office/drawing/2014/main" val="2580237195"/>
                    </a:ext>
                  </a:extLst>
                </a:gridCol>
                <a:gridCol w="1787237">
                  <a:extLst>
                    <a:ext uri="{9D8B030D-6E8A-4147-A177-3AD203B41FA5}">
                      <a16:colId xmlns:a16="http://schemas.microsoft.com/office/drawing/2014/main" val="1596368237"/>
                    </a:ext>
                  </a:extLst>
                </a:gridCol>
                <a:gridCol w="1808018">
                  <a:extLst>
                    <a:ext uri="{9D8B030D-6E8A-4147-A177-3AD203B41FA5}">
                      <a16:colId xmlns:a16="http://schemas.microsoft.com/office/drawing/2014/main" val="2013121586"/>
                    </a:ext>
                  </a:extLst>
                </a:gridCol>
                <a:gridCol w="1456778">
                  <a:extLst>
                    <a:ext uri="{9D8B030D-6E8A-4147-A177-3AD203B41FA5}">
                      <a16:colId xmlns:a16="http://schemas.microsoft.com/office/drawing/2014/main" val="1878631989"/>
                    </a:ext>
                  </a:extLst>
                </a:gridCol>
                <a:gridCol w="1805965">
                  <a:extLst>
                    <a:ext uri="{9D8B030D-6E8A-4147-A177-3AD203B41FA5}">
                      <a16:colId xmlns:a16="http://schemas.microsoft.com/office/drawing/2014/main" val="1955253848"/>
                    </a:ext>
                  </a:extLst>
                </a:gridCol>
              </a:tblGrid>
              <a:tr h="1974272">
                <a:tc>
                  <a:txBody>
                    <a:bodyPr/>
                    <a:lstStyle/>
                    <a:p>
                      <a:endParaRPr lang="en-US" dirty="0"/>
                    </a:p>
                  </a:txBody>
                  <a:tcPr>
                    <a:solidFill>
                      <a:schemeClr val="tx1">
                        <a:lumMod val="75000"/>
                        <a:lumOff val="25000"/>
                      </a:schemeClr>
                    </a:solidFill>
                  </a:tcPr>
                </a:tc>
                <a:tc>
                  <a:txBody>
                    <a:bodyPr/>
                    <a:lstStyle/>
                    <a:p>
                      <a:pPr algn="ctr"/>
                      <a:r>
                        <a:rPr lang="en-US" sz="2000" dirty="0">
                          <a:solidFill>
                            <a:schemeClr val="tx1"/>
                          </a:solidFill>
                        </a:rPr>
                        <a:t>Intensity of earthquake (Richter)</a:t>
                      </a:r>
                    </a:p>
                  </a:txBody>
                  <a:tcPr anchor="ctr">
                    <a:noFill/>
                  </a:tcPr>
                </a:tc>
                <a:tc>
                  <a:txBody>
                    <a:bodyPr/>
                    <a:lstStyle/>
                    <a:p>
                      <a:pPr algn="ctr"/>
                      <a:r>
                        <a:rPr lang="en-US" sz="2000" dirty="0">
                          <a:solidFill>
                            <a:schemeClr val="tx1"/>
                          </a:solidFill>
                        </a:rPr>
                        <a:t>Moment of column section in</a:t>
                      </a:r>
                      <a:r>
                        <a:rPr lang="en-US" sz="2000" baseline="0" dirty="0">
                          <a:solidFill>
                            <a:schemeClr val="tx1"/>
                          </a:solidFill>
                        </a:rPr>
                        <a:t> the direction of X </a:t>
                      </a:r>
                    </a:p>
                    <a:p>
                      <a:pPr algn="ctr"/>
                      <a:r>
                        <a:rPr lang="en-US" sz="2000" baseline="0" dirty="0">
                          <a:solidFill>
                            <a:schemeClr val="tx1"/>
                          </a:solidFill>
                        </a:rPr>
                        <a:t>(</a:t>
                      </a:r>
                      <a:r>
                        <a:rPr lang="en-US" sz="2000" baseline="0" dirty="0" err="1">
                          <a:solidFill>
                            <a:schemeClr val="tx1"/>
                          </a:solidFill>
                        </a:rPr>
                        <a:t>Mx</a:t>
                      </a:r>
                      <a:r>
                        <a:rPr lang="en-US" sz="2000" baseline="0" dirty="0">
                          <a:solidFill>
                            <a:schemeClr val="tx1"/>
                          </a:solidFill>
                        </a:rPr>
                        <a:t>, </a:t>
                      </a:r>
                      <a:r>
                        <a:rPr lang="en-US" sz="2000" baseline="0" dirty="0" err="1">
                          <a:solidFill>
                            <a:schemeClr val="tx1"/>
                          </a:solidFill>
                        </a:rPr>
                        <a:t>t.m</a:t>
                      </a:r>
                      <a:r>
                        <a:rPr lang="en-US" sz="2000" baseline="0" dirty="0">
                          <a:solidFill>
                            <a:schemeClr val="tx1"/>
                          </a:solidFill>
                        </a:rPr>
                        <a:t>)</a:t>
                      </a:r>
                      <a:endParaRPr lang="en-US" sz="2000" dirty="0">
                        <a:solidFill>
                          <a:schemeClr val="tx1"/>
                        </a:solidFill>
                      </a:endParaRP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Moment of column section in</a:t>
                      </a:r>
                      <a:r>
                        <a:rPr lang="en-US" sz="2000" baseline="0" dirty="0">
                          <a:solidFill>
                            <a:schemeClr val="tx1"/>
                          </a:solidFill>
                        </a:rPr>
                        <a:t> the direction of Z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baseline="0" dirty="0">
                          <a:solidFill>
                            <a:schemeClr val="tx1"/>
                          </a:solidFill>
                        </a:rPr>
                        <a:t>(Mz, </a:t>
                      </a:r>
                      <a:r>
                        <a:rPr lang="en-US" sz="2000" baseline="0" dirty="0" err="1">
                          <a:solidFill>
                            <a:schemeClr val="tx1"/>
                          </a:solidFill>
                        </a:rPr>
                        <a:t>t.m</a:t>
                      </a:r>
                      <a:r>
                        <a:rPr lang="en-US" sz="2000" baseline="0" dirty="0">
                          <a:solidFill>
                            <a:schemeClr val="tx1"/>
                          </a:solidFill>
                        </a:rPr>
                        <a:t>)</a:t>
                      </a:r>
                      <a:endParaRPr lang="en-US" sz="2000" dirty="0">
                        <a:solidFill>
                          <a:schemeClr val="tx1"/>
                        </a:solidFill>
                      </a:endParaRPr>
                    </a:p>
                    <a:p>
                      <a:pPr algn="ctr"/>
                      <a:endParaRPr lang="en-US" sz="2000" dirty="0">
                        <a:solidFill>
                          <a:schemeClr val="tx1"/>
                        </a:solidFill>
                      </a:endParaRPr>
                    </a:p>
                  </a:txBody>
                  <a:tcPr anchor="ctr">
                    <a:noFill/>
                  </a:tcPr>
                </a:tc>
                <a:tc>
                  <a:txBody>
                    <a:bodyPr/>
                    <a:lstStyle/>
                    <a:p>
                      <a:pPr algn="ctr"/>
                      <a:r>
                        <a:rPr lang="en-US" sz="2000" dirty="0">
                          <a:solidFill>
                            <a:schemeClr val="tx1"/>
                          </a:solidFill>
                        </a:rPr>
                        <a:t>Ratio of reduction due to supporting for </a:t>
                      </a:r>
                      <a:r>
                        <a:rPr lang="en-US" sz="2000" dirty="0" err="1">
                          <a:solidFill>
                            <a:schemeClr val="tx1"/>
                          </a:solidFill>
                        </a:rPr>
                        <a:t>Mx</a:t>
                      </a:r>
                      <a:r>
                        <a:rPr lang="en-US" sz="2000" dirty="0">
                          <a:solidFill>
                            <a:schemeClr val="tx1"/>
                          </a:solidFill>
                        </a:rPr>
                        <a:t> (%)</a:t>
                      </a:r>
                    </a:p>
                  </a:txBody>
                  <a:tcPr anchor="c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000" dirty="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Ratio of reduction due to supporting</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for Mz (%)</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 </a:t>
                      </a:r>
                    </a:p>
                    <a:p>
                      <a:pPr algn="ctr"/>
                      <a:endParaRPr lang="en-US" sz="2000" dirty="0">
                        <a:solidFill>
                          <a:schemeClr val="tx1"/>
                        </a:solidFill>
                      </a:endParaRPr>
                    </a:p>
                  </a:txBody>
                  <a:tcPr anchor="ctr">
                    <a:noFill/>
                  </a:tcPr>
                </a:tc>
                <a:extLst>
                  <a:ext uri="{0D108BD9-81ED-4DB2-BD59-A6C34878D82A}">
                    <a16:rowId xmlns:a16="http://schemas.microsoft.com/office/drawing/2014/main" val="1449784669"/>
                  </a:ext>
                </a:extLst>
              </a:tr>
              <a:tr h="13589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Straining actions on without</a:t>
                      </a:r>
                      <a:r>
                        <a:rPr lang="en-US" sz="2000" baseline="0" dirty="0"/>
                        <a:t> supporting </a:t>
                      </a:r>
                      <a:endParaRPr lang="en-US" sz="2000" dirty="0"/>
                    </a:p>
                    <a:p>
                      <a:pPr algn="ctr"/>
                      <a:endParaRPr lang="en-US" dirty="0"/>
                    </a:p>
                  </a:txBody>
                  <a:tcPr anchor="ctr">
                    <a:noFill/>
                  </a:tcPr>
                </a:tc>
                <a:tc>
                  <a:txBody>
                    <a:bodyPr/>
                    <a:lstStyle/>
                    <a:p>
                      <a:pPr algn="ctr"/>
                      <a:r>
                        <a:rPr lang="en-US" sz="2800" dirty="0">
                          <a:solidFill>
                            <a:schemeClr val="tx1"/>
                          </a:solidFill>
                        </a:rPr>
                        <a:t>7.6</a:t>
                      </a:r>
                    </a:p>
                  </a:txBody>
                  <a:tcPr anchor="ctr">
                    <a:noFill/>
                  </a:tcPr>
                </a:tc>
                <a:tc>
                  <a:txBody>
                    <a:bodyPr/>
                    <a:lstStyle/>
                    <a:p>
                      <a:pPr algn="ctr"/>
                      <a:r>
                        <a:rPr lang="en-US" sz="2800" dirty="0">
                          <a:solidFill>
                            <a:schemeClr val="tx1"/>
                          </a:solidFill>
                        </a:rPr>
                        <a:t>227</a:t>
                      </a:r>
                    </a:p>
                  </a:txBody>
                  <a:tcPr anchor="ctr">
                    <a:noFill/>
                  </a:tcPr>
                </a:tc>
                <a:tc>
                  <a:txBody>
                    <a:bodyPr/>
                    <a:lstStyle/>
                    <a:p>
                      <a:pPr algn="ctr"/>
                      <a:r>
                        <a:rPr lang="en-US" sz="2800" dirty="0">
                          <a:solidFill>
                            <a:schemeClr val="tx1"/>
                          </a:solidFill>
                        </a:rPr>
                        <a:t>152</a:t>
                      </a:r>
                    </a:p>
                  </a:txBody>
                  <a:tcPr anchor="ctr">
                    <a:noFill/>
                  </a:tcPr>
                </a:tc>
                <a:tc>
                  <a:txBody>
                    <a:bodyPr/>
                    <a:lstStyle/>
                    <a:p>
                      <a:pPr algn="ctr"/>
                      <a:r>
                        <a:rPr lang="en-US" sz="2800" dirty="0">
                          <a:solidFill>
                            <a:schemeClr val="tx1"/>
                          </a:solidFill>
                        </a:rPr>
                        <a:t>72.33</a:t>
                      </a:r>
                    </a:p>
                  </a:txBody>
                  <a:tcPr anchor="ctr">
                    <a:noFill/>
                  </a:tcPr>
                </a:tc>
                <a:tc>
                  <a:txBody>
                    <a:bodyPr/>
                    <a:lstStyle/>
                    <a:p>
                      <a:pPr algn="ctr"/>
                      <a:r>
                        <a:rPr lang="en-US" sz="2800" dirty="0">
                          <a:solidFill>
                            <a:schemeClr val="tx1"/>
                          </a:solidFill>
                        </a:rPr>
                        <a:t>50.92</a:t>
                      </a:r>
                    </a:p>
                  </a:txBody>
                  <a:tcPr anchor="ctr">
                    <a:noFill/>
                  </a:tcPr>
                </a:tc>
                <a:extLst>
                  <a:ext uri="{0D108BD9-81ED-4DB2-BD59-A6C34878D82A}">
                    <a16:rowId xmlns:a16="http://schemas.microsoft.com/office/drawing/2014/main" val="618462910"/>
                  </a:ext>
                </a:extLst>
              </a:tr>
              <a:tr h="147557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Straining actions on with</a:t>
                      </a:r>
                      <a:r>
                        <a:rPr lang="en-US" sz="2000" baseline="0" dirty="0"/>
                        <a:t> supporting </a:t>
                      </a:r>
                      <a:endParaRPr lang="en-US" sz="2000" dirty="0"/>
                    </a:p>
                    <a:p>
                      <a:pPr algn="ctr"/>
                      <a:endParaRPr lang="en-US" dirty="0"/>
                    </a:p>
                  </a:txBody>
                  <a:tcPr anchor="ctr">
                    <a:noFill/>
                  </a:tcPr>
                </a:tc>
                <a:tc>
                  <a:txBody>
                    <a:bodyPr/>
                    <a:lstStyle/>
                    <a:p>
                      <a:pPr algn="ctr"/>
                      <a:r>
                        <a:rPr lang="en-US" sz="2800" dirty="0">
                          <a:solidFill>
                            <a:schemeClr val="tx1"/>
                          </a:solidFill>
                        </a:rPr>
                        <a:t>7.6</a:t>
                      </a:r>
                    </a:p>
                  </a:txBody>
                  <a:tcPr anchor="ctr">
                    <a:noFill/>
                  </a:tcPr>
                </a:tc>
                <a:tc>
                  <a:txBody>
                    <a:bodyPr/>
                    <a:lstStyle/>
                    <a:p>
                      <a:pPr algn="ctr"/>
                      <a:r>
                        <a:rPr lang="en-US" sz="2800" dirty="0">
                          <a:solidFill>
                            <a:schemeClr val="tx1"/>
                          </a:solidFill>
                        </a:rPr>
                        <a:t>62.8</a:t>
                      </a:r>
                    </a:p>
                  </a:txBody>
                  <a:tcPr anchor="ctr">
                    <a:noFill/>
                  </a:tcPr>
                </a:tc>
                <a:tc>
                  <a:txBody>
                    <a:bodyPr/>
                    <a:lstStyle/>
                    <a:p>
                      <a:pPr algn="ctr"/>
                      <a:r>
                        <a:rPr lang="en-US" sz="2800" dirty="0">
                          <a:solidFill>
                            <a:schemeClr val="tx1"/>
                          </a:solidFill>
                        </a:rPr>
                        <a:t>74.6</a:t>
                      </a:r>
                    </a:p>
                  </a:txBody>
                  <a:tcPr anchor="ctr">
                    <a:noFill/>
                  </a:tcPr>
                </a:tc>
                <a:tc>
                  <a:txBody>
                    <a:bodyPr/>
                    <a:lstStyle/>
                    <a:p>
                      <a:pPr algn="ctr"/>
                      <a:r>
                        <a:rPr lang="en-US" sz="2800" dirty="0">
                          <a:solidFill>
                            <a:schemeClr val="tx1"/>
                          </a:solidFill>
                        </a:rPr>
                        <a:t>72.33</a:t>
                      </a:r>
                    </a:p>
                  </a:txBody>
                  <a:tcPr anchor="ctr">
                    <a:noFill/>
                  </a:tcPr>
                </a:tc>
                <a:tc>
                  <a:txBody>
                    <a:bodyPr/>
                    <a:lstStyle/>
                    <a:p>
                      <a:pPr algn="ctr"/>
                      <a:r>
                        <a:rPr lang="en-US" sz="2800" dirty="0">
                          <a:solidFill>
                            <a:schemeClr val="tx1"/>
                          </a:solidFill>
                        </a:rPr>
                        <a:t>50.92</a:t>
                      </a:r>
                    </a:p>
                  </a:txBody>
                  <a:tcPr anchor="ctr">
                    <a:noFill/>
                  </a:tcPr>
                </a:tc>
                <a:extLst>
                  <a:ext uri="{0D108BD9-81ED-4DB2-BD59-A6C34878D82A}">
                    <a16:rowId xmlns:a16="http://schemas.microsoft.com/office/drawing/2014/main" val="775118722"/>
                  </a:ext>
                </a:extLst>
              </a:tr>
            </a:tbl>
          </a:graphicData>
        </a:graphic>
      </p:graphicFrame>
    </p:spTree>
    <p:extLst>
      <p:ext uri="{BB962C8B-B14F-4D97-AF65-F5344CB8AC3E}">
        <p14:creationId xmlns:p14="http://schemas.microsoft.com/office/powerpoint/2010/main" val="240680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290553"/>
            <a:ext cx="11126739" cy="1666671"/>
          </a:xfrm>
        </p:spPr>
        <p:txBody>
          <a:bodyPr>
            <a:normAutofit fontScale="90000"/>
          </a:bodyPr>
          <a:lstStyle/>
          <a:p>
            <a:pPr algn="just"/>
            <a:r>
              <a:rPr lang="en-US" u="sng" dirty="0">
                <a:solidFill>
                  <a:srgbClr val="002060"/>
                </a:solidFill>
              </a:rPr>
              <a:t>Comparison between RC building without &amp; with supporting against earthquake have intensity 8.6 Richter (other supporting system – Second supporting system)  </a:t>
            </a:r>
            <a:endParaRPr lang="en-US" dirty="0"/>
          </a:p>
        </p:txBody>
      </p:sp>
      <p:pic>
        <p:nvPicPr>
          <p:cNvPr id="4" name="Content Placeholder 3"/>
          <p:cNvPicPr>
            <a:picLocks noGrp="1" noChangeAspect="1"/>
          </p:cNvPicPr>
          <p:nvPr>
            <p:ph idx="1"/>
          </p:nvPr>
        </p:nvPicPr>
        <p:blipFill>
          <a:blip r:embed="rId2"/>
          <a:stretch>
            <a:fillRect/>
          </a:stretch>
        </p:blipFill>
        <p:spPr>
          <a:xfrm>
            <a:off x="677333" y="1957225"/>
            <a:ext cx="6450831" cy="4900775"/>
          </a:xfrm>
          <a:prstGeom prst="rect">
            <a:avLst/>
          </a:prstGeom>
        </p:spPr>
      </p:pic>
      <p:sp>
        <p:nvSpPr>
          <p:cNvPr id="5" name="Rectangle 4"/>
          <p:cNvSpPr/>
          <p:nvPr/>
        </p:nvSpPr>
        <p:spPr>
          <a:xfrm>
            <a:off x="7128164" y="3679022"/>
            <a:ext cx="5022166" cy="400110"/>
          </a:xfrm>
          <a:prstGeom prst="rect">
            <a:avLst/>
          </a:prstGeom>
        </p:spPr>
        <p:txBody>
          <a:bodyPr wrap="square">
            <a:spAutoFit/>
          </a:bodyPr>
          <a:lstStyle/>
          <a:p>
            <a:r>
              <a:rPr lang="en-US" sz="2000" u="sng" dirty="0">
                <a:solidFill>
                  <a:srgbClr val="002060"/>
                </a:solidFill>
              </a:rPr>
              <a:t>Six floors RC building without supporting </a:t>
            </a:r>
            <a:endParaRPr lang="en-US" sz="2000" dirty="0"/>
          </a:p>
        </p:txBody>
      </p:sp>
    </p:spTree>
    <p:extLst>
      <p:ext uri="{BB962C8B-B14F-4D97-AF65-F5344CB8AC3E}">
        <p14:creationId xmlns:p14="http://schemas.microsoft.com/office/powerpoint/2010/main" val="93497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9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5758665" cy="4343400"/>
          </a:xfrm>
          <a:prstGeom prst="rect">
            <a:avLst/>
          </a:prstGeom>
        </p:spPr>
      </p:pic>
      <p:pic>
        <p:nvPicPr>
          <p:cNvPr id="5" name="Picture 4"/>
          <p:cNvPicPr>
            <a:picLocks noChangeAspect="1"/>
          </p:cNvPicPr>
          <p:nvPr/>
        </p:nvPicPr>
        <p:blipFill>
          <a:blip r:embed="rId3"/>
          <a:stretch>
            <a:fillRect/>
          </a:stretch>
        </p:blipFill>
        <p:spPr>
          <a:xfrm>
            <a:off x="5758665" y="1918171"/>
            <a:ext cx="6433335" cy="4850457"/>
          </a:xfrm>
          <a:prstGeom prst="rect">
            <a:avLst/>
          </a:prstGeom>
        </p:spPr>
      </p:pic>
      <p:sp>
        <p:nvSpPr>
          <p:cNvPr id="6" name="Rectangle 5"/>
          <p:cNvSpPr/>
          <p:nvPr/>
        </p:nvSpPr>
        <p:spPr>
          <a:xfrm>
            <a:off x="6919320" y="589754"/>
            <a:ext cx="4112023" cy="369332"/>
          </a:xfrm>
          <a:prstGeom prst="rect">
            <a:avLst/>
          </a:prstGeom>
        </p:spPr>
        <p:txBody>
          <a:bodyPr wrap="none">
            <a:spAutoFit/>
          </a:bodyPr>
          <a:lstStyle/>
          <a:p>
            <a:r>
              <a:rPr lang="en-US" u="sng" dirty="0">
                <a:solidFill>
                  <a:srgbClr val="002060"/>
                </a:solidFill>
              </a:rPr>
              <a:t>Six floors RC building with supporting </a:t>
            </a:r>
            <a:endParaRPr lang="en-US" dirty="0"/>
          </a:p>
        </p:txBody>
      </p:sp>
    </p:spTree>
    <p:extLst>
      <p:ext uri="{BB962C8B-B14F-4D97-AF65-F5344CB8AC3E}">
        <p14:creationId xmlns:p14="http://schemas.microsoft.com/office/powerpoint/2010/main" val="174191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5745" y="277091"/>
            <a:ext cx="11313775" cy="1320800"/>
          </a:xfrm>
        </p:spPr>
        <p:txBody>
          <a:bodyPr>
            <a:normAutofit fontScale="90000"/>
          </a:bodyPr>
          <a:lstStyle/>
          <a:p>
            <a:r>
              <a:rPr lang="en-US" dirty="0">
                <a:solidFill>
                  <a:srgbClr val="002060"/>
                </a:solidFill>
              </a:rPr>
              <a:t>The columns are the main support of the buildings therefore comparison were carried out for column sections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16389502"/>
              </p:ext>
            </p:extLst>
          </p:nvPr>
        </p:nvGraphicFramePr>
        <p:xfrm>
          <a:off x="675745" y="1441753"/>
          <a:ext cx="11313775" cy="5166864"/>
        </p:xfrm>
        <a:graphic>
          <a:graphicData uri="http://schemas.openxmlformats.org/drawingml/2006/table">
            <a:tbl>
              <a:tblPr firstRow="1" firstCol="1" bandRow="1"/>
              <a:tblGrid>
                <a:gridCol w="3007510">
                  <a:extLst>
                    <a:ext uri="{9D8B030D-6E8A-4147-A177-3AD203B41FA5}">
                      <a16:colId xmlns:a16="http://schemas.microsoft.com/office/drawing/2014/main" val="70907206"/>
                    </a:ext>
                  </a:extLst>
                </a:gridCol>
                <a:gridCol w="1660849">
                  <a:extLst>
                    <a:ext uri="{9D8B030D-6E8A-4147-A177-3AD203B41FA5}">
                      <a16:colId xmlns:a16="http://schemas.microsoft.com/office/drawing/2014/main" val="1214704904"/>
                    </a:ext>
                  </a:extLst>
                </a:gridCol>
                <a:gridCol w="1660849">
                  <a:extLst>
                    <a:ext uri="{9D8B030D-6E8A-4147-A177-3AD203B41FA5}">
                      <a16:colId xmlns:a16="http://schemas.microsoft.com/office/drawing/2014/main" val="2971729341"/>
                    </a:ext>
                  </a:extLst>
                </a:gridCol>
                <a:gridCol w="1661859">
                  <a:extLst>
                    <a:ext uri="{9D8B030D-6E8A-4147-A177-3AD203B41FA5}">
                      <a16:colId xmlns:a16="http://schemas.microsoft.com/office/drawing/2014/main" val="269983979"/>
                    </a:ext>
                  </a:extLst>
                </a:gridCol>
                <a:gridCol w="1660849">
                  <a:extLst>
                    <a:ext uri="{9D8B030D-6E8A-4147-A177-3AD203B41FA5}">
                      <a16:colId xmlns:a16="http://schemas.microsoft.com/office/drawing/2014/main" val="2758934776"/>
                    </a:ext>
                  </a:extLst>
                </a:gridCol>
                <a:gridCol w="1661859">
                  <a:extLst>
                    <a:ext uri="{9D8B030D-6E8A-4147-A177-3AD203B41FA5}">
                      <a16:colId xmlns:a16="http://schemas.microsoft.com/office/drawing/2014/main" val="2970525310"/>
                    </a:ext>
                  </a:extLst>
                </a:gridCol>
              </a:tblGrid>
              <a:tr h="1534480">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Straining actions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 Drift &amp; Moments) of columns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Drift in Dir. X (cm)</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Drift in Dir. Z (cm)</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Moment in X – Dir. </a:t>
                      </a:r>
                    </a:p>
                    <a:p>
                      <a:pPr algn="ctr">
                        <a:lnSpc>
                          <a:spcPct val="107000"/>
                        </a:lnSpc>
                        <a:spcAft>
                          <a:spcPts val="0"/>
                        </a:spcAft>
                      </a:pPr>
                      <a:r>
                        <a:rPr lang="en-US" sz="2000" b="1" dirty="0" err="1">
                          <a:effectLst/>
                          <a:latin typeface="Times New Roman" panose="02020603050405020304" pitchFamily="18" charset="0"/>
                          <a:ea typeface="Calibri" panose="020F0502020204030204" pitchFamily="34" charset="0"/>
                          <a:cs typeface="Arial" panose="020B0604020202020204" pitchFamily="34" charset="0"/>
                        </a:rPr>
                        <a:t>Mx</a:t>
                      </a:r>
                      <a:r>
                        <a:rPr lang="en-US" sz="2000" b="1" dirty="0">
                          <a:effectLst/>
                          <a:latin typeface="Times New Roman" panose="02020603050405020304" pitchFamily="18" charset="0"/>
                          <a:ea typeface="Calibri" panose="020F0502020204030204" pitchFamily="34" charset="0"/>
                          <a:cs typeface="Arial" panose="020B0604020202020204" pitchFamily="34" charset="0"/>
                        </a:rPr>
                        <a:t> (</a:t>
                      </a:r>
                      <a:r>
                        <a:rPr lang="en-US" sz="2000" b="1" dirty="0" err="1">
                          <a:effectLst/>
                          <a:latin typeface="Times New Roman" panose="02020603050405020304" pitchFamily="18" charset="0"/>
                          <a:ea typeface="Calibri" panose="020F0502020204030204" pitchFamily="34" charset="0"/>
                          <a:cs typeface="Arial" panose="020B0604020202020204" pitchFamily="34" charset="0"/>
                        </a:rPr>
                        <a:t>t.m</a:t>
                      </a:r>
                      <a:r>
                        <a:rPr lang="en-US" sz="2000" b="1" dirty="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Moment in Z – Dir.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Mz (</a:t>
                      </a:r>
                      <a:r>
                        <a:rPr lang="en-US" sz="2000" b="1" dirty="0" err="1">
                          <a:effectLst/>
                          <a:latin typeface="Times New Roman" panose="02020603050405020304" pitchFamily="18" charset="0"/>
                          <a:ea typeface="Calibri" panose="020F0502020204030204" pitchFamily="34" charset="0"/>
                          <a:cs typeface="Arial" panose="020B0604020202020204" pitchFamily="34" charset="0"/>
                        </a:rPr>
                        <a:t>t.m</a:t>
                      </a:r>
                      <a:r>
                        <a:rPr lang="en-US" sz="2000" b="1" dirty="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Average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Reduction factor R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788486717"/>
                  </a:ext>
                </a:extLst>
              </a:tr>
              <a:tr h="908096">
                <a:tc>
                  <a:txBody>
                    <a:bodyPr/>
                    <a:lstStyle/>
                    <a:p>
                      <a:pPr algn="ctr">
                        <a:lnSpc>
                          <a:spcPct val="107000"/>
                        </a:lnSpc>
                        <a:spcAft>
                          <a:spcPts val="0"/>
                        </a:spcAft>
                      </a:pPr>
                      <a:r>
                        <a:rPr lang="en-US" sz="2000" b="1" u="sng" dirty="0">
                          <a:effectLst/>
                          <a:latin typeface="Times New Roman" panose="02020603050405020304" pitchFamily="18" charset="0"/>
                          <a:ea typeface="Calibri" panose="020F0502020204030204" pitchFamily="34" charset="0"/>
                          <a:cs typeface="Arial" panose="020B0604020202020204" pitchFamily="34" charset="0"/>
                        </a:rPr>
                        <a:t>External Column</a:t>
                      </a:r>
                      <a:r>
                        <a:rPr lang="en-US" sz="2000" b="1" dirty="0">
                          <a:effectLst/>
                          <a:latin typeface="Times New Roman" panose="02020603050405020304" pitchFamily="18" charset="0"/>
                          <a:ea typeface="Calibri" panose="020F0502020204030204" pitchFamily="34" charset="0"/>
                          <a:cs typeface="Arial" panose="020B0604020202020204" pitchFamily="34" charset="0"/>
                        </a:rPr>
                        <a:t> (Without supporting)</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51.2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40.7</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Times New Roman" panose="02020603050405020304" pitchFamily="18" charset="0"/>
                          <a:ea typeface="Calibri" panose="020F0502020204030204" pitchFamily="34" charset="0"/>
                          <a:cs typeface="Arial" panose="020B0604020202020204" pitchFamily="34" charset="0"/>
                        </a:rPr>
                        <a:t>12.74</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8.5</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Times New Roman" panose="02020603050405020304" pitchFamily="18" charset="0"/>
                          <a:ea typeface="Calibri" panose="020F0502020204030204" pitchFamily="34" charset="0"/>
                          <a:cs typeface="Arial" panose="020B0604020202020204" pitchFamily="34" charset="0"/>
                        </a:rPr>
                        <a:t>53.7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921750974"/>
                  </a:ext>
                </a:extLst>
              </a:tr>
              <a:tr h="908096">
                <a:tc>
                  <a:txBody>
                    <a:bodyPr/>
                    <a:lstStyle/>
                    <a:p>
                      <a:pPr algn="ctr">
                        <a:lnSpc>
                          <a:spcPct val="107000"/>
                        </a:lnSpc>
                        <a:spcAft>
                          <a:spcPts val="0"/>
                        </a:spcAft>
                      </a:pPr>
                      <a:r>
                        <a:rPr lang="en-US" sz="2000" b="1" u="sng">
                          <a:effectLst/>
                          <a:latin typeface="Times New Roman" panose="02020603050405020304" pitchFamily="18" charset="0"/>
                          <a:ea typeface="Calibri" panose="020F0502020204030204" pitchFamily="34" charset="0"/>
                          <a:cs typeface="Arial" panose="020B0604020202020204" pitchFamily="34" charset="0"/>
                        </a:rPr>
                        <a:t>External Column</a:t>
                      </a:r>
                      <a:r>
                        <a:rPr lang="en-US" sz="2000" b="1">
                          <a:effectLst/>
                          <a:latin typeface="Times New Roman" panose="02020603050405020304" pitchFamily="18" charset="0"/>
                          <a:ea typeface="Calibri" panose="020F0502020204030204" pitchFamily="34" charset="0"/>
                          <a:cs typeface="Arial" panose="020B0604020202020204" pitchFamily="34" charset="0"/>
                        </a:rPr>
                        <a:t> (With supporting)</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33</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26.7</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4</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2</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53.7</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211680253"/>
                  </a:ext>
                </a:extLst>
              </a:tr>
              <a:tr h="908096">
                <a:tc>
                  <a:txBody>
                    <a:bodyPr/>
                    <a:lstStyle/>
                    <a:p>
                      <a:pPr algn="ctr">
                        <a:lnSpc>
                          <a:spcPct val="107000"/>
                        </a:lnSpc>
                        <a:spcAft>
                          <a:spcPts val="0"/>
                        </a:spcAft>
                      </a:pPr>
                      <a:r>
                        <a:rPr lang="en-US" sz="2000" b="1" u="sng">
                          <a:effectLst/>
                          <a:latin typeface="Times New Roman" panose="02020603050405020304" pitchFamily="18" charset="0"/>
                          <a:ea typeface="Calibri" panose="020F0502020204030204" pitchFamily="34" charset="0"/>
                          <a:cs typeface="Arial" panose="020B0604020202020204" pitchFamily="34" charset="0"/>
                        </a:rPr>
                        <a:t>Internal Column</a:t>
                      </a:r>
                      <a:r>
                        <a:rPr lang="en-US" sz="2000" b="1">
                          <a:effectLst/>
                          <a:latin typeface="Times New Roman" panose="02020603050405020304" pitchFamily="18" charset="0"/>
                          <a:ea typeface="Calibri" panose="020F0502020204030204" pitchFamily="34" charset="0"/>
                          <a:cs typeface="Arial" panose="020B0604020202020204" pitchFamily="34" charset="0"/>
                        </a:rPr>
                        <a:t> (Without supporting)</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US" sz="2000" b="1">
                          <a:effectLst/>
                          <a:latin typeface="Times New Roman" panose="02020603050405020304" pitchFamily="18" charset="0"/>
                          <a:ea typeface="Calibri" panose="020F0502020204030204" pitchFamily="34" charset="0"/>
                          <a:cs typeface="Arial" panose="020B0604020202020204" pitchFamily="34" charset="0"/>
                        </a:rPr>
                        <a:t>51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Times New Roman" panose="02020603050405020304" pitchFamily="18" charset="0"/>
                          <a:ea typeface="Calibri" panose="020F0502020204030204" pitchFamily="34" charset="0"/>
                          <a:cs typeface="Arial" panose="020B0604020202020204" pitchFamily="34" charset="0"/>
                        </a:rPr>
                        <a:t>40.7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40.3</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4192179924"/>
                  </a:ext>
                </a:extLst>
              </a:tr>
              <a:tr h="908096">
                <a:tc>
                  <a:txBody>
                    <a:bodyPr/>
                    <a:lstStyle/>
                    <a:p>
                      <a:pPr algn="ctr">
                        <a:lnSpc>
                          <a:spcPct val="107000"/>
                        </a:lnSpc>
                        <a:spcAft>
                          <a:spcPts val="0"/>
                        </a:spcAft>
                      </a:pPr>
                      <a:r>
                        <a:rPr lang="en-US" sz="2000" b="1" u="sng">
                          <a:effectLst/>
                          <a:latin typeface="Times New Roman" panose="02020603050405020304" pitchFamily="18" charset="0"/>
                          <a:ea typeface="Calibri" panose="020F0502020204030204" pitchFamily="34" charset="0"/>
                          <a:cs typeface="Arial" panose="020B0604020202020204" pitchFamily="34" charset="0"/>
                        </a:rPr>
                        <a:t>Internal Column</a:t>
                      </a:r>
                      <a:r>
                        <a:rPr lang="en-US" sz="2000" b="1">
                          <a:effectLst/>
                          <a:latin typeface="Times New Roman" panose="02020603050405020304" pitchFamily="18" charset="0"/>
                          <a:ea typeface="Calibri" panose="020F0502020204030204" pitchFamily="34" charset="0"/>
                          <a:cs typeface="Arial" panose="020B0604020202020204" pitchFamily="34" charset="0"/>
                        </a:rPr>
                        <a:t> (With supporting)</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4B083"/>
                    </a:solidFill>
                  </a:tcPr>
                </a:tc>
                <a:tc>
                  <a:txBody>
                    <a:bodyPr/>
                    <a:lstStyle/>
                    <a:p>
                      <a:pPr algn="ctr">
                        <a:lnSpc>
                          <a:spcPct val="107000"/>
                        </a:lnSpc>
                        <a:spcAft>
                          <a:spcPts val="0"/>
                        </a:spcAft>
                      </a:pPr>
                      <a:r>
                        <a:rPr lang="en-US" sz="2000" b="1">
                          <a:effectLst/>
                          <a:latin typeface="Times New Roman" panose="02020603050405020304" pitchFamily="18" charset="0"/>
                          <a:ea typeface="Calibri" panose="020F0502020204030204" pitchFamily="34" charset="0"/>
                          <a:cs typeface="Arial" panose="020B0604020202020204" pitchFamily="34" charset="0"/>
                        </a:rPr>
                        <a:t>32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Times New Roman" panose="02020603050405020304" pitchFamily="18" charset="0"/>
                          <a:ea typeface="Calibri" panose="020F0502020204030204" pitchFamily="34" charset="0"/>
                          <a:cs typeface="Arial" panose="020B0604020202020204" pitchFamily="34" charset="0"/>
                        </a:rPr>
                        <a:t>23</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Times New Roman" panose="02020603050405020304" pitchFamily="18" charset="0"/>
                          <a:ea typeface="Calibri" panose="020F0502020204030204" pitchFamily="34" charset="0"/>
                          <a:cs typeface="Arial" panose="020B0604020202020204" pitchFamily="34" charset="0"/>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a:effectLst/>
                          <a:latin typeface="Times New Roman" panose="02020603050405020304" pitchFamily="18" charset="0"/>
                          <a:ea typeface="Calibri" panose="020F0502020204030204" pitchFamily="34" charset="0"/>
                          <a:cs typeface="Arial" panose="020B0604020202020204" pitchFamily="34" charset="0"/>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000" b="1" dirty="0">
                          <a:effectLst/>
                          <a:latin typeface="Times New Roman" panose="02020603050405020304" pitchFamily="18" charset="0"/>
                          <a:ea typeface="Calibri" panose="020F0502020204030204" pitchFamily="34" charset="0"/>
                          <a:cs typeface="Arial" panose="020B0604020202020204" pitchFamily="34" charset="0"/>
                        </a:rPr>
                        <a:t>40.3</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310488251"/>
                  </a:ext>
                </a:extLst>
              </a:tr>
            </a:tbl>
          </a:graphicData>
        </a:graphic>
      </p:graphicFrame>
    </p:spTree>
    <p:extLst>
      <p:ext uri="{BB962C8B-B14F-4D97-AF65-F5344CB8AC3E}">
        <p14:creationId xmlns:p14="http://schemas.microsoft.com/office/powerpoint/2010/main" val="14888637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359</TotalTime>
  <Words>592</Words>
  <Application>Microsoft Office PowerPoint</Application>
  <PresentationFormat>Widescreen</PresentationFormat>
  <Paragraphs>116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Trebuchet MS</vt:lpstr>
      <vt:lpstr>Wingdings 3</vt:lpstr>
      <vt:lpstr>Facet</vt:lpstr>
      <vt:lpstr>Advanced supporting structural systems of RC buildings for resisting large seismic motions</vt:lpstr>
      <vt:lpstr>PowerPoint Presentation</vt:lpstr>
      <vt:lpstr>PowerPoint Presentation</vt:lpstr>
      <vt:lpstr>Comparison between RC building without &amp; with supporting against earthquake have intensity 7.6 Richter (first supporting system) </vt:lpstr>
      <vt:lpstr>PowerPoint Presentation</vt:lpstr>
      <vt:lpstr>The columns are the main support of the buildings therefore comparison were carried out for column sections</vt:lpstr>
      <vt:lpstr>Comparison between RC building without &amp; with supporting against earthquake have intensity 8.6 Richter (other supporting system – Second supporting system)  </vt:lpstr>
      <vt:lpstr>PowerPoint Presentation</vt:lpstr>
      <vt:lpstr>The columns are the main support of the buildings therefore comparison were carried out for column sections</vt:lpstr>
      <vt:lpstr>Comparison between RC building without &amp; with supporting against earthquake have intensity 9.3 Richter (other supporting system – Third supporting system) </vt:lpstr>
      <vt:lpstr>PowerPoint Presentation</vt:lpstr>
      <vt:lpstr>PowerPoint Presentation</vt:lpstr>
      <vt:lpstr>comparison were carried out for column sections</vt:lpstr>
      <vt:lpstr>From the previous presentation of the different supporting structural systems and also its results under seismic actions (7.6, 8.6, 9.3 Richter) it should be recommended to start directly in executing these supporting for the buildings that are at risk  in order to protect them against earthquakes.   </vt:lpstr>
      <vt:lpstr> The work of construction accounts ( program Anasys )  A group of university professors and specialists in earthquake research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supporting structural systems of buildings for resisting large seismic motions</dc:title>
  <dc:creator>SATA</dc:creator>
  <cp:lastModifiedBy>OMAR MOHAMED</cp:lastModifiedBy>
  <cp:revision>31</cp:revision>
  <dcterms:created xsi:type="dcterms:W3CDTF">2023-07-27T00:23:19Z</dcterms:created>
  <dcterms:modified xsi:type="dcterms:W3CDTF">2023-08-16T13:22:36Z</dcterms:modified>
  <cp:contentStatus/>
</cp:coreProperties>
</file>